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5" r:id="rId5"/>
    <p:sldId id="266" r:id="rId6"/>
    <p:sldId id="258" r:id="rId7"/>
    <p:sldId id="267" r:id="rId8"/>
    <p:sldId id="268" r:id="rId9"/>
    <p:sldId id="269" r:id="rId10"/>
    <p:sldId id="259" r:id="rId11"/>
    <p:sldId id="270" r:id="rId12"/>
    <p:sldId id="271" r:id="rId13"/>
    <p:sldId id="272" r:id="rId14"/>
    <p:sldId id="261" r:id="rId15"/>
    <p:sldId id="273" r:id="rId16"/>
    <p:sldId id="274" r:id="rId17"/>
    <p:sldId id="263" r:id="rId18"/>
    <p:sldId id="275" r:id="rId19"/>
    <p:sldId id="276" r:id="rId20"/>
    <p:sldId id="277" r:id="rId21"/>
    <p:sldId id="264" r:id="rId22"/>
    <p:sldId id="278" r:id="rId23"/>
    <p:sldId id="279" r:id="rId24"/>
    <p:sldId id="280" r:id="rId25"/>
    <p:sldId id="262" r:id="rId26"/>
    <p:sldId id="282" r:id="rId27"/>
    <p:sldId id="281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>
        <p:scale>
          <a:sx n="125" d="100"/>
          <a:sy n="125" d="100"/>
        </p:scale>
        <p:origin x="-108" y="-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FFAD-327C-4748-BAA4-50F298388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73BB8-1778-448B-A938-9251B6498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CB4D6-59A0-4C29-AECE-4176901C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15F7E-62BF-4FC8-B1F1-909999F0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BB36-6924-4A4E-A82D-9E840D47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34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8C12-2BA0-4D88-85E3-D456E4E2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D29DF-B43E-4EE8-98AB-1F9FF6FEA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F84ED-6D97-471B-8936-F02C2468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AC8A1-199C-427A-B254-3E13E68D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8D9B-21F9-49A0-864F-F7D440E0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3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6FFA11-5DA3-4378-9F04-40FCE37494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8661B-F48D-46A3-9CD4-CD783F0D8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8A94B-FF09-4268-9546-787EF2A2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7F008-CBB6-432A-BFDA-902C4063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8347C-69B3-48D2-BC66-72C9BDDE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3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7CCD-D9DC-4226-B7AA-33796D9F2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CCCE8-E77E-4D40-9C0D-C5441E767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07443-EBA0-462E-AAF7-87F29677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09DBD-258E-4769-B8DA-EBCA7A38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7415C-2C45-4B6A-B3F5-F2A2825B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6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0B62-0663-4851-89D7-1890C735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33B22-D7E1-44C1-97AA-B0BDF9FA6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60CF1-66E1-4652-8B1F-164A4C4C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F94A8-C50B-40BF-A2EA-7BB7EE8B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DFEB0-09B2-403E-B78F-9FEA3DE4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4ABA-CF80-4014-9042-823A57CA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4F057-5899-4E40-BE2D-40DD5FF0E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4D8DF-63CF-43E2-97A1-E1AA4123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D3A19-AA6C-4C46-8D3D-BDC061C8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73C1D-5E4C-415B-9F82-849C77BB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4D1E1-ED5E-427F-A4EA-042AC23B4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7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524C8-8A81-400A-8716-1FC47551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F6DD8-4593-4FC7-9D1D-16968991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0BE79-CFC9-4001-8E83-69DDEC29F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70AC1-4977-45E7-A941-C6F5BED56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3E4B2-744E-4192-B18A-A96BA84C0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6B2331-2F92-47C6-999C-EE017C2B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D96CBA-3791-41E1-A980-38C147388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7E4DF-FB4A-41F9-8E8B-49F50EBF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1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73640-95DA-46A3-92D1-BEDB7535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00C1E-F800-4AF1-8808-B4B407DB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5D466-CE33-4815-ABD9-2D9CE584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5B6BC-2E16-46C6-92F4-C7FBBB81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5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0A988-2688-43A8-9433-75B2B001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46E8F-C672-4F79-89D1-7A85BD41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55DDF-9AA1-46EC-80B1-4D371AC2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0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AB58-2F1E-4971-9212-D7AB0F9B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CDF7D-4CDE-4EB1-A4C7-3ABA552CE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6A66C-3FF7-4BC9-9466-9EB9373D2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520E3-C0E8-4DD3-905D-62D45CB6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BC59E-8C16-4B63-99A6-2B7A7813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98781-3E26-422B-A2B4-C366307D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8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011A-93C0-4D84-AC48-062695851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4AB41-951B-44E9-8E09-B3167C26B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57184-B662-459C-B524-05B4EACC2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1CDD8-DF6A-4DE4-B31A-F70E4873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FDEC8-286A-4E3B-8B2F-15851D24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43DAD-1A34-48B9-B045-FC498EE8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64ED4-0726-4A22-9A11-9438F85B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EF1D3-1AEB-4821-867F-988F3AC2F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78BB-9BDA-46B7-8503-58B504440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AC9C-6277-4026-8F48-D68909F628E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E8537-7634-4879-AFE1-83F1F469B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A0AA-29CE-4E1A-AB51-AD34FA104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A663-55AC-47AF-A773-1797362C4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9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businessupside.com/2020/10/06/shift-in-the-us-carpooling-market-a-car-pool-detail/" TargetMode="External"/><Relationship Id="rId13" Type="http://schemas.openxmlformats.org/officeDocument/2006/relationships/hyperlink" Target="https://www.pasadenastarnews.com/2018/02/20/heres-how-food-waste-at-uci-some-supermarkets-is-being-converted-into-electricity/" TargetMode="External"/><Relationship Id="rId18" Type="http://schemas.openxmlformats.org/officeDocument/2006/relationships/hyperlink" Target="https://www.sunset.com/garden/garden-basics/plant-no-mow-lawn" TargetMode="External"/><Relationship Id="rId3" Type="http://schemas.openxmlformats.org/officeDocument/2006/relationships/hyperlink" Target="https://eatforum.org/learn-and-discover/the-planetary-health-diet/" TargetMode="External"/><Relationship Id="rId21" Type="http://schemas.openxmlformats.org/officeDocument/2006/relationships/hyperlink" Target="https://www.generalkinematics.com/blog/electric-vehicles-and-the-effect-on-the-metal-market/" TargetMode="External"/><Relationship Id="rId7" Type="http://schemas.openxmlformats.org/officeDocument/2006/relationships/hyperlink" Target="https://www.irishtimes.com/business/innovation/how-airlines-are-working-to-reduce-their-co2-one-olive-at-a-time-1.4187942" TargetMode="External"/><Relationship Id="rId12" Type="http://schemas.openxmlformats.org/officeDocument/2006/relationships/hyperlink" Target="https://www.volvogroup.com/en/sustainability.html" TargetMode="External"/><Relationship Id="rId17" Type="http://schemas.openxmlformats.org/officeDocument/2006/relationships/hyperlink" Target="https://www.insider.com/guides/home/best-electric-lawn-mower" TargetMode="External"/><Relationship Id="rId2" Type="http://schemas.openxmlformats.org/officeDocument/2006/relationships/hyperlink" Target="https://www.culinarynutrition.com/how-to-reduce-food-waste-best-zero-waste-recipes/" TargetMode="External"/><Relationship Id="rId16" Type="http://schemas.openxmlformats.org/officeDocument/2006/relationships/hyperlink" Target="https://www.minnehahacreek.org/blog/5-tips-keeping-our-waters-clean" TargetMode="External"/><Relationship Id="rId20" Type="http://schemas.openxmlformats.org/officeDocument/2006/relationships/hyperlink" Target="http://madeinatlantis.com/amsterdam/amsterdam-walking-around-the-tow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morrow.city/a/an-efficient-public-transport-system-transforms-a-city-into-a-smart-city" TargetMode="External"/><Relationship Id="rId11" Type="http://schemas.openxmlformats.org/officeDocument/2006/relationships/hyperlink" Target="https://www.britannica.com/explore/savingearth/environmentalism" TargetMode="External"/><Relationship Id="rId5" Type="http://schemas.openxmlformats.org/officeDocument/2006/relationships/hyperlink" Target="https://greentomato.club/2021/07/27/your-guide-to-sustainability/" TargetMode="External"/><Relationship Id="rId15" Type="http://schemas.openxmlformats.org/officeDocument/2006/relationships/hyperlink" Target="https://www.sandravalvassori.com/how-to-organize-your-fridge-a-6-step-guide/" TargetMode="External"/><Relationship Id="rId23" Type="http://schemas.openxmlformats.org/officeDocument/2006/relationships/hyperlink" Target="https://earthjustice.org/news/press/2014/epa-announces-first-steps-to-cut-carbon-pollution-from-aircraft" TargetMode="External"/><Relationship Id="rId10" Type="http://schemas.openxmlformats.org/officeDocument/2006/relationships/hyperlink" Target="https://www.decoist.com/cozy-minimalism/?chrome=1" TargetMode="External"/><Relationship Id="rId19" Type="http://schemas.openxmlformats.org/officeDocument/2006/relationships/hyperlink" Target="https://www.ecolandscaping.org/12/landscaping-for-wildlife/beneficialspollinators/protecting-providing-nesting-native-bees-wasps/" TargetMode="External"/><Relationship Id="rId4" Type="http://schemas.openxmlformats.org/officeDocument/2006/relationships/hyperlink" Target="https://www.nytimes.com/2020/03/25/science/jane-goodall-coronavirus.html" TargetMode="External"/><Relationship Id="rId9" Type="http://schemas.openxmlformats.org/officeDocument/2006/relationships/hyperlink" Target="https://urbanmobilitycourses.eu/courses/designing-the-cycling-city/" TargetMode="External"/><Relationship Id="rId14" Type="http://schemas.openxmlformats.org/officeDocument/2006/relationships/hyperlink" Target="https://earth.stanford.edu/news/when-food-waste-becomes-pollutant" TargetMode="External"/><Relationship Id="rId22" Type="http://schemas.openxmlformats.org/officeDocument/2006/relationships/hyperlink" Target="https://www.bbc.com/news/science-environment-49349566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rtango.com/2018313744/best-environmental-quotes-save-the-earth" TargetMode="External"/><Relationship Id="rId13" Type="http://schemas.openxmlformats.org/officeDocument/2006/relationships/hyperlink" Target="https://news.climate.columbia.edu/2020/12/16/buying-stuff-drives-climate-change/" TargetMode="External"/><Relationship Id="rId3" Type="http://schemas.openxmlformats.org/officeDocument/2006/relationships/hyperlink" Target="https://www.kolbetimes.com/minimalism-documentary-important-things/" TargetMode="External"/><Relationship Id="rId7" Type="http://schemas.openxmlformats.org/officeDocument/2006/relationships/hyperlink" Target="https://curious.earth/blog/climate-change-quotes/#:~:text=%E2%80%9CBy%20polluting%20the%20oceans%2C%20not,there%20is%20no%20planet%20B.%E2%80%9D&amp;text=%E2%80%9CWe%20are%20the%20first%20generation,can%20do%20something%20about%20it.%E2%80%9D&amp;text=%E2%80%9CBelieve%20in%20the%20power%20of%20your%20own%20voice" TargetMode="External"/><Relationship Id="rId12" Type="http://schemas.openxmlformats.org/officeDocument/2006/relationships/hyperlink" Target="https://www.theguardian.com/environment/2021/dec/01/deluge-of-plastic-waste-us-is-worlds-biggest-plastic-polluter#:~:text=Plastic%20waste%20has%20increased%20sharply,for%20every%20person%20in%20America.&amp;text=Much%20of%20this%20plastic%20ends,streams%2C%20in%20the%20world's%20oceans" TargetMode="External"/><Relationship Id="rId2" Type="http://schemas.openxmlformats.org/officeDocument/2006/relationships/hyperlink" Target="https://visuresolutions.com/visure-requirements-reusabilit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sualcapitalist.com/companies-carbon-emissions/" TargetMode="External"/><Relationship Id="rId11" Type="http://schemas.openxmlformats.org/officeDocument/2006/relationships/hyperlink" Target="https://www.smithsonianmag.com/travel/is-the-livestock-industry-destroying-the-planet-11308007/#:~:text=A%20212%2Dpage%20online%20report,by%20livestock%20feed%20crop%20cultivation" TargetMode="External"/><Relationship Id="rId5" Type="http://schemas.openxmlformats.org/officeDocument/2006/relationships/hyperlink" Target="https://blog.bonus.ly/creating-innovative-teams" TargetMode="External"/><Relationship Id="rId10" Type="http://schemas.openxmlformats.org/officeDocument/2006/relationships/hyperlink" Target="https://www.worldwildlife.org/stories/fight-climate-change-by-preventing-food-waste#:~:text=But%20wasted%20food%20isn't,more%20potent%20than%20carbon%20dioxide" TargetMode="External"/><Relationship Id="rId4" Type="http://schemas.openxmlformats.org/officeDocument/2006/relationships/hyperlink" Target="https://www.vox.com/energy-and-environment/2017/12/1/16718844/green-consumers-climate-change" TargetMode="External"/><Relationship Id="rId9" Type="http://schemas.openxmlformats.org/officeDocument/2006/relationships/hyperlink" Target="https://www.fao.org/fileadmin/templates/nr/sustainability_pathways/docs/FWF_and_climate_change.pdf" TargetMode="External"/><Relationship Id="rId14" Type="http://schemas.openxmlformats.org/officeDocument/2006/relationships/hyperlink" Target="https://fleximize.com/articles/011784/power-of-referral-marketing#:~:text=What%20is%20referral%20marketing%3F,promote%20your%20business%20for%20yo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5481-222E-4955-8089-D5B5862D8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450" y="2271656"/>
            <a:ext cx="3435350" cy="1578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Can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 Do?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14976-0F46-41DA-9D7F-AFC2E59D6ADF}"/>
              </a:ext>
            </a:extLst>
          </p:cNvPr>
          <p:cNvSpPr txBox="1"/>
          <p:nvPr/>
        </p:nvSpPr>
        <p:spPr>
          <a:xfrm>
            <a:off x="1279525" y="3994150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St. Peter’s Eco-Justice Council</a:t>
            </a:r>
          </a:p>
        </p:txBody>
      </p:sp>
    </p:spTree>
    <p:extLst>
      <p:ext uri="{BB962C8B-B14F-4D97-AF65-F5344CB8AC3E}">
        <p14:creationId xmlns:p14="http://schemas.microsoft.com/office/powerpoint/2010/main" val="290412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re Sustainable (and Beautiful) Alternatives to a Grass Lawn | NRDC">
            <a:extLst>
              <a:ext uri="{FF2B5EF4-FFF2-40B4-BE49-F238E27FC236}">
                <a16:creationId xmlns:a16="http://schemas.microsoft.com/office/drawing/2014/main" id="{206269FE-4003-499A-BC82-31755D1447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897" r="57" b="2208"/>
          <a:stretch/>
        </p:blipFill>
        <p:spPr bwMode="auto">
          <a:xfrm>
            <a:off x="-916" y="-146050"/>
            <a:ext cx="12192916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B0616-4928-41F4-9809-C6EA14E3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063" y="5417911"/>
            <a:ext cx="476295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Natural Yard-Care</a:t>
            </a:r>
          </a:p>
        </p:txBody>
      </p:sp>
    </p:spTree>
    <p:extLst>
      <p:ext uri="{BB962C8B-B14F-4D97-AF65-F5344CB8AC3E}">
        <p14:creationId xmlns:p14="http://schemas.microsoft.com/office/powerpoint/2010/main" val="162372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DAC1A-3A6B-4A0C-B601-56D9AF68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4" y="389949"/>
            <a:ext cx="3816095" cy="915436"/>
          </a:xfrm>
        </p:spPr>
        <p:txBody>
          <a:bodyPr>
            <a:normAutofit/>
          </a:bodyPr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C7CC-B5C5-48EB-808E-E7FC11DA7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24" y="1539033"/>
            <a:ext cx="3878370" cy="4527855"/>
          </a:xfrm>
        </p:spPr>
        <p:txBody>
          <a:bodyPr>
            <a:noAutofit/>
          </a:bodyPr>
          <a:lstStyle/>
          <a:p>
            <a:r>
              <a:rPr lang="en-US" sz="2200" dirty="0"/>
              <a:t>Lawns = barren wasteland for essential pollinators</a:t>
            </a:r>
          </a:p>
          <a:p>
            <a:endParaRPr lang="en-US" sz="2200" dirty="0"/>
          </a:p>
          <a:p>
            <a:r>
              <a:rPr lang="en-US" sz="2200" dirty="0"/>
              <a:t>Landscapers apply chemicals to lawns at &gt;2x the concentrations in industrial agriculture </a:t>
            </a:r>
          </a:p>
          <a:p>
            <a:endParaRPr lang="en-US" sz="2200" dirty="0"/>
          </a:p>
          <a:p>
            <a:r>
              <a:rPr lang="en-US" sz="2200" dirty="0"/>
              <a:t>Pesticides and fertilizers pollute rivers via runoff</a:t>
            </a:r>
          </a:p>
          <a:p>
            <a:endParaRPr lang="en-US" sz="2200" dirty="0"/>
          </a:p>
          <a:p>
            <a:r>
              <a:rPr lang="en-US" sz="2200" dirty="0"/>
              <a:t>50% of irrigation water goes to waste</a:t>
            </a:r>
          </a:p>
          <a:p>
            <a:endParaRPr lang="en-US" sz="2200" dirty="0"/>
          </a:p>
        </p:txBody>
      </p:sp>
      <p:pic>
        <p:nvPicPr>
          <p:cNvPr id="6148" name="Picture 4" descr="Lawn Mower Maintenance - Today&amp;#39;s Homeowner">
            <a:extLst>
              <a:ext uri="{FF2B5EF4-FFF2-40B4-BE49-F238E27FC236}">
                <a16:creationId xmlns:a16="http://schemas.microsoft.com/office/drawing/2014/main" id="{02C1870F-9D46-41E9-8A7D-4A0999CB0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662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awn Care Services • Chippers Inc.">
            <a:extLst>
              <a:ext uri="{FF2B5EF4-FFF2-40B4-BE49-F238E27FC236}">
                <a16:creationId xmlns:a16="http://schemas.microsoft.com/office/drawing/2014/main" id="{05B5C613-F4BA-41C1-AA8C-1A801E218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1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856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B670-AD90-4B49-A25C-4933A4C0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B95C7-F8A6-4C24-AA6A-840DFC271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745"/>
            <a:ext cx="5486926" cy="4351338"/>
          </a:xfrm>
        </p:spPr>
        <p:txBody>
          <a:bodyPr>
            <a:normAutofit/>
          </a:bodyPr>
          <a:lstStyle/>
          <a:p>
            <a:r>
              <a:rPr lang="en-US" dirty="0"/>
              <a:t>Sweep grass clippings/leaves off of paved surfaces</a:t>
            </a:r>
          </a:p>
          <a:p>
            <a:endParaRPr lang="en-US" dirty="0"/>
          </a:p>
          <a:p>
            <a:r>
              <a:rPr lang="en-US" dirty="0"/>
              <a:t>Don’t use fertilizers or pesticides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Opt</a:t>
            </a:r>
            <a:r>
              <a:rPr lang="en-US" dirty="0"/>
              <a:t> for an electric lawn mower, use it less</a:t>
            </a:r>
          </a:p>
          <a:p>
            <a:endParaRPr lang="en-US" dirty="0"/>
          </a:p>
          <a:p>
            <a:r>
              <a:rPr lang="en-US" dirty="0"/>
              <a:t>Try not to water your lawn </a:t>
            </a:r>
          </a:p>
        </p:txBody>
      </p:sp>
      <p:pic>
        <p:nvPicPr>
          <p:cNvPr id="8194" name="Picture 2" descr="5 Tips for Keeping Our Waters Clean | MCWD: Minnehaha Creek Watershed  District">
            <a:extLst>
              <a:ext uri="{FF2B5EF4-FFF2-40B4-BE49-F238E27FC236}">
                <a16:creationId xmlns:a16="http://schemas.microsoft.com/office/drawing/2014/main" id="{7EAA09CE-298E-427A-BDA8-ED9945B5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41" y="206130"/>
            <a:ext cx="4471559" cy="29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5 Best Electric Lawn Mowers in 2022">
            <a:extLst>
              <a:ext uri="{FF2B5EF4-FFF2-40B4-BE49-F238E27FC236}">
                <a16:creationId xmlns:a16="http://schemas.microsoft.com/office/drawing/2014/main" id="{D0757B05-8416-435C-A4D6-64DE5743A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802" y="3372544"/>
            <a:ext cx="4372435" cy="32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423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FDD2-D267-4994-8CAA-C680ABB7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C1131-95E5-4387-81D0-E8DEAA190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49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Target weeding on invasives </a:t>
            </a:r>
          </a:p>
          <a:p>
            <a:endParaRPr lang="en-US" dirty="0"/>
          </a:p>
          <a:p>
            <a:r>
              <a:rPr lang="en-US" dirty="0"/>
              <a:t>Set aside an untampered portion of yard – Challenge norms</a:t>
            </a:r>
          </a:p>
          <a:p>
            <a:endParaRPr lang="en-US" dirty="0"/>
          </a:p>
          <a:p>
            <a:r>
              <a:rPr lang="en-US" dirty="0"/>
              <a:t>Plant native pollinator-friendly plants. We need bees!</a:t>
            </a:r>
          </a:p>
          <a:p>
            <a:endParaRPr lang="en-US" dirty="0"/>
          </a:p>
          <a:p>
            <a:r>
              <a:rPr lang="en-US" dirty="0"/>
              <a:t>Leave out dead wood and dirt patches for nesting bees</a:t>
            </a:r>
          </a:p>
          <a:p>
            <a:endParaRPr lang="en-US" dirty="0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A8F72952-CD7E-4791-BF23-E28495094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37" y="4471100"/>
            <a:ext cx="1483220" cy="1545021"/>
          </a:xfrm>
          <a:prstGeom prst="rect">
            <a:avLst/>
          </a:prstGeom>
        </p:spPr>
      </p:pic>
      <p:pic>
        <p:nvPicPr>
          <p:cNvPr id="9218" name="Picture 2" descr="Plant a No-Mow Lawn">
            <a:extLst>
              <a:ext uri="{FF2B5EF4-FFF2-40B4-BE49-F238E27FC236}">
                <a16:creationId xmlns:a16="http://schemas.microsoft.com/office/drawing/2014/main" id="{99D1C0CB-C065-4582-8BF7-885BF4E49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537" y="165538"/>
            <a:ext cx="5491800" cy="366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otecting and Providing Nesting for Native Bees and Wasps - Ecological  Landscape Alliance">
            <a:extLst>
              <a:ext uri="{FF2B5EF4-FFF2-40B4-BE49-F238E27FC236}">
                <a16:creationId xmlns:a16="http://schemas.microsoft.com/office/drawing/2014/main" id="{5B12E6B2-2594-43A9-89A2-70BB45E7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537" y="3893367"/>
            <a:ext cx="3727461" cy="27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ECBB5-2D4F-4697-B580-6B6D6C775529}"/>
              </a:ext>
            </a:extLst>
          </p:cNvPr>
          <p:cNvSpPr txBox="1"/>
          <p:nvPr/>
        </p:nvSpPr>
        <p:spPr>
          <a:xfrm>
            <a:off x="-1" y="6534834"/>
            <a:ext cx="4836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https://www.pollinator-pathway.org/copy-of-your-backyard</a:t>
            </a:r>
          </a:p>
        </p:txBody>
      </p:sp>
    </p:spTree>
    <p:extLst>
      <p:ext uri="{BB962C8B-B14F-4D97-AF65-F5344CB8AC3E}">
        <p14:creationId xmlns:p14="http://schemas.microsoft.com/office/powerpoint/2010/main" val="311738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ow airlines are working to reduce their CO2 one olive at a time">
            <a:extLst>
              <a:ext uri="{FF2B5EF4-FFF2-40B4-BE49-F238E27FC236}">
                <a16:creationId xmlns:a16="http://schemas.microsoft.com/office/drawing/2014/main" id="{462C4546-EB13-4AAB-9725-484C440E4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66" y="3425266"/>
            <a:ext cx="6101233" cy="34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n efficient public transport system transforms a city into a smart city">
            <a:extLst>
              <a:ext uri="{FF2B5EF4-FFF2-40B4-BE49-F238E27FC236}">
                <a16:creationId xmlns:a16="http://schemas.microsoft.com/office/drawing/2014/main" id="{3BF92781-E2DE-4648-8E11-13A760D97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2"/>
          <a:stretch/>
        </p:blipFill>
        <p:spPr bwMode="auto">
          <a:xfrm>
            <a:off x="0" y="3422650"/>
            <a:ext cx="6090767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esigning the Cycling City | Urban Mobility Courses">
            <a:extLst>
              <a:ext uri="{FF2B5EF4-FFF2-40B4-BE49-F238E27FC236}">
                <a16:creationId xmlns:a16="http://schemas.microsoft.com/office/drawing/2014/main" id="{8AE39C8E-3872-4FC0-8F0B-458B8247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hift in the US Carpooling Market- A Car Pool Detail - Business Upside">
            <a:extLst>
              <a:ext uri="{FF2B5EF4-FFF2-40B4-BE49-F238E27FC236}">
                <a16:creationId xmlns:a16="http://schemas.microsoft.com/office/drawing/2014/main" id="{40DFCE21-3B7E-432C-AC93-52E5AF9DC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968" r="6354" b="11282"/>
          <a:stretch/>
        </p:blipFill>
        <p:spPr bwMode="auto">
          <a:xfrm>
            <a:off x="6101233" y="0"/>
            <a:ext cx="609076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534986-A517-4E32-AA39-83594AEFD2B9}"/>
              </a:ext>
            </a:extLst>
          </p:cNvPr>
          <p:cNvSpPr/>
          <p:nvPr/>
        </p:nvSpPr>
        <p:spPr>
          <a:xfrm>
            <a:off x="4603750" y="2711450"/>
            <a:ext cx="35306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37C01-09DE-40D1-B635-D5D9C291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675" y="3041650"/>
            <a:ext cx="5746750" cy="7207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Travel Carbon-</a:t>
            </a:r>
            <a:br>
              <a:rPr lang="en-US" dirty="0"/>
            </a:br>
            <a:r>
              <a:rPr lang="en-US" dirty="0"/>
              <a:t>Conscious</a:t>
            </a:r>
          </a:p>
        </p:txBody>
      </p:sp>
    </p:spTree>
    <p:extLst>
      <p:ext uri="{BB962C8B-B14F-4D97-AF65-F5344CB8AC3E}">
        <p14:creationId xmlns:p14="http://schemas.microsoft.com/office/powerpoint/2010/main" val="3247057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00B0-B27F-42C4-9C65-6DA41F5D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217F5-1AD7-47FC-8729-29116897B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5989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Air travel accounts for 2.5% of CO</a:t>
            </a:r>
            <a:r>
              <a:rPr lang="en-US" baseline="-25000" dirty="0"/>
              <a:t>2</a:t>
            </a:r>
            <a:r>
              <a:rPr lang="en-US" dirty="0"/>
              <a:t> emissions</a:t>
            </a:r>
          </a:p>
          <a:p>
            <a:endParaRPr lang="en-US" dirty="0"/>
          </a:p>
          <a:p>
            <a:r>
              <a:rPr lang="en-US" dirty="0"/>
              <a:t>Transportation sector - 29% of US GHGs</a:t>
            </a:r>
          </a:p>
          <a:p>
            <a:endParaRPr lang="en-US" dirty="0"/>
          </a:p>
          <a:p>
            <a:r>
              <a:rPr lang="en-US" dirty="0"/>
              <a:t>Burning of petroleum creates air pollution including nitrous oxides and particulates</a:t>
            </a:r>
          </a:p>
          <a:p>
            <a:endParaRPr lang="en-US" dirty="0"/>
          </a:p>
          <a:p>
            <a:r>
              <a:rPr lang="en-US" dirty="0"/>
              <a:t>Personal automobile transportation encourages sprawling development patterns, threatening habitats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4" name="Picture 4" descr="Climate change: Should you fly, drive or take the train? - BBC News">
            <a:extLst>
              <a:ext uri="{FF2B5EF4-FFF2-40B4-BE49-F238E27FC236}">
                <a16:creationId xmlns:a16="http://schemas.microsoft.com/office/drawing/2014/main" id="{6F986715-905D-403A-9B5C-F523DE7B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83" y="294816"/>
            <a:ext cx="4574854" cy="32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EPA Announces First Steps to Cut Carbon Pollution From Aircraft |  Earthjustice">
            <a:extLst>
              <a:ext uri="{FF2B5EF4-FFF2-40B4-BE49-F238E27FC236}">
                <a16:creationId xmlns:a16="http://schemas.microsoft.com/office/drawing/2014/main" id="{86305318-BEAA-4432-8AC1-5AED9A8DF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562" y="3790030"/>
            <a:ext cx="4586476" cy="29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091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5B13-BA46-4FAF-8BA9-71F91CFE5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8456F-FC58-460F-A67E-434DB92F7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925673" cy="4351338"/>
          </a:xfrm>
        </p:spPr>
        <p:txBody>
          <a:bodyPr/>
          <a:lstStyle/>
          <a:p>
            <a:r>
              <a:rPr lang="en-US" dirty="0"/>
              <a:t>Walk, cycle, use public transport, carpool</a:t>
            </a:r>
          </a:p>
          <a:p>
            <a:endParaRPr lang="en-US" dirty="0"/>
          </a:p>
          <a:p>
            <a:r>
              <a:rPr lang="en-US" dirty="0"/>
              <a:t>Make your next car an EV</a:t>
            </a:r>
          </a:p>
          <a:p>
            <a:endParaRPr lang="en-US" dirty="0"/>
          </a:p>
          <a:p>
            <a:r>
              <a:rPr lang="en-US" dirty="0"/>
              <a:t>Cut down on flights. When unavoidable: Book economy, pack light, choose direct flights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70" name="Picture 6" descr="Electric Vehicles and the Effect on the Metal Market | General Kinematics">
            <a:extLst>
              <a:ext uri="{FF2B5EF4-FFF2-40B4-BE49-F238E27FC236}">
                <a16:creationId xmlns:a16="http://schemas.microsoft.com/office/drawing/2014/main" id="{AD07E605-1A25-4B0F-B129-7852070B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03" y="4370385"/>
            <a:ext cx="5573257" cy="204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Amsterdam: Walking Around the Town | Amsterdam Travel Guide">
            <a:extLst>
              <a:ext uri="{FF2B5EF4-FFF2-40B4-BE49-F238E27FC236}">
                <a16:creationId xmlns:a16="http://schemas.microsoft.com/office/drawing/2014/main" id="{4D8B1447-52B9-4855-8ACE-2003DA2A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03" y="311344"/>
            <a:ext cx="5525715" cy="368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0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Sleek, Comforting World of Cozy Minimalism">
            <a:extLst>
              <a:ext uri="{FF2B5EF4-FFF2-40B4-BE49-F238E27FC236}">
                <a16:creationId xmlns:a16="http://schemas.microsoft.com/office/drawing/2014/main" id="{AC138876-2EAC-4339-BC7F-2B57D9EA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B4E1FD-3619-4C00-BDC9-9E007EC38913}"/>
              </a:ext>
            </a:extLst>
          </p:cNvPr>
          <p:cNvSpPr/>
          <p:nvPr/>
        </p:nvSpPr>
        <p:spPr>
          <a:xfrm>
            <a:off x="3676648" y="5949949"/>
            <a:ext cx="4892675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277B-8DD6-41C4-A1ED-BD23EDE65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824" y="6015037"/>
            <a:ext cx="5902325" cy="7080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Aspire to Minimalism</a:t>
            </a:r>
          </a:p>
        </p:txBody>
      </p:sp>
    </p:spTree>
    <p:extLst>
      <p:ext uri="{BB962C8B-B14F-4D97-AF65-F5344CB8AC3E}">
        <p14:creationId xmlns:p14="http://schemas.microsoft.com/office/powerpoint/2010/main" val="1220494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8ADC-D061-46DA-9D2B-2C893DF9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E8A8E-E9D7-43BC-BC47-4540DB391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905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US: ~130kg of plastic waste annually per person, causing severe ecosystem damage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Consuming less products = producing less waste</a:t>
            </a:r>
          </a:p>
          <a:p>
            <a:endParaRPr lang="en-US" dirty="0"/>
          </a:p>
          <a:p>
            <a:r>
              <a:rPr lang="en-US" dirty="0"/>
              <a:t>45% of GHGs come solely from production of things we use and buy every day</a:t>
            </a:r>
          </a:p>
          <a:p>
            <a:endParaRPr lang="en-US" dirty="0"/>
          </a:p>
          <a:p>
            <a:r>
              <a:rPr lang="en-US" dirty="0"/>
              <a:t>Efficiency advancements have not kept pace with consumption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3314" name="Picture 2" descr="UN resolves to end ocean plastic waste | Environment | All topics from  climate change to conservation | DW | 07.12.2017">
            <a:extLst>
              <a:ext uri="{FF2B5EF4-FFF2-40B4-BE49-F238E27FC236}">
                <a16:creationId xmlns:a16="http://schemas.microsoft.com/office/drawing/2014/main" id="{AD90F9D0-7F04-4087-ACA3-06525656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50" y="261368"/>
            <a:ext cx="5305662" cy="298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Wealthier people produce more carbon pollution — even the “green” ones - Vox">
            <a:extLst>
              <a:ext uri="{FF2B5EF4-FFF2-40B4-BE49-F238E27FC236}">
                <a16:creationId xmlns:a16="http://schemas.microsoft.com/office/drawing/2014/main" id="{E0159C9E-88C2-4A4B-960C-9AEBE2ED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96" y="3429000"/>
            <a:ext cx="4491999" cy="32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27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6340-04D9-4A6E-A4F9-F3D41A18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DDD6F-DCBE-4355-90B9-42DA774FF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349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Minimalist: someone who focuses on the immaterial elements of their life that truly matter and limits possessions which add little meaning to life</a:t>
            </a:r>
          </a:p>
          <a:p>
            <a:endParaRPr lang="en-US" dirty="0"/>
          </a:p>
          <a:p>
            <a:r>
              <a:rPr lang="en-US" dirty="0"/>
              <a:t>Check out </a:t>
            </a:r>
            <a:r>
              <a:rPr lang="en-US" i="1" dirty="0"/>
              <a:t>Minimalism</a:t>
            </a:r>
            <a:r>
              <a:rPr lang="en-US" dirty="0"/>
              <a:t> documentary</a:t>
            </a:r>
          </a:p>
          <a:p>
            <a:endParaRPr lang="en-US" dirty="0"/>
          </a:p>
          <a:p>
            <a:r>
              <a:rPr lang="en-US" dirty="0"/>
              <a:t>Search for reusable alternatives to single-use items</a:t>
            </a:r>
          </a:p>
        </p:txBody>
      </p:sp>
      <p:pic>
        <p:nvPicPr>
          <p:cNvPr id="12290" name="Picture 2" descr="Film Review - Minimalism: A Documentary about Important Things - Kolbe Times">
            <a:extLst>
              <a:ext uri="{FF2B5EF4-FFF2-40B4-BE49-F238E27FC236}">
                <a16:creationId xmlns:a16="http://schemas.microsoft.com/office/drawing/2014/main" id="{E73356E1-D78A-4B6F-99DD-B29A49F1B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86" y="220082"/>
            <a:ext cx="4156784" cy="34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usability - Visure Solutions">
            <a:extLst>
              <a:ext uri="{FF2B5EF4-FFF2-40B4-BE49-F238E27FC236}">
                <a16:creationId xmlns:a16="http://schemas.microsoft.com/office/drawing/2014/main" id="{A0B800DF-1BE1-472F-8E23-782AF24F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488" y="3913007"/>
            <a:ext cx="3553979" cy="244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9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1748-F058-4FFB-AD3C-3225F0C4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B0651-6225-497C-B37F-8EA8F0CA5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9100" cy="4351338"/>
          </a:xfrm>
        </p:spPr>
        <p:txBody>
          <a:bodyPr/>
          <a:lstStyle/>
          <a:p>
            <a:r>
              <a:rPr lang="en-US" dirty="0"/>
              <a:t>Disclaimer: this list is incomplete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Try to choose at least 3 actions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Make your sustainability efforts sustainable – think incrementally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Disruption vs. incremental changes - AEEN">
            <a:extLst>
              <a:ext uri="{FF2B5EF4-FFF2-40B4-BE49-F238E27FC236}">
                <a16:creationId xmlns:a16="http://schemas.microsoft.com/office/drawing/2014/main" id="{9167F6C0-278D-43EF-B2F9-28611A0C0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/>
          <a:stretch/>
        </p:blipFill>
        <p:spPr bwMode="auto">
          <a:xfrm>
            <a:off x="6613207" y="3214878"/>
            <a:ext cx="5064685" cy="34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stainability strategy | Our initiatives | Volvo Group">
            <a:extLst>
              <a:ext uri="{FF2B5EF4-FFF2-40B4-BE49-F238E27FC236}">
                <a16:creationId xmlns:a16="http://schemas.microsoft.com/office/drawing/2014/main" id="{36DE4601-8977-44C2-B326-9F0D7A2C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42" y="365125"/>
            <a:ext cx="4728017" cy="266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23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EC29-6494-4CF3-AD12-DCBB847B4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9A61B-399D-4792-BF81-AF913047C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943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900" dirty="0"/>
              <a:t>Clean up kitchen messes with rags/towels, not paper towels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Use reusable bags and water bottles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Use bar soaps/shampoos instead of plastic bottles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Use reusable mesh grocery bags for produce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Use a stainless-steel tea infuser instead of single use teabags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Buy secondhand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Borrow and lend specialty items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Use bamboo toilet paper</a:t>
            </a:r>
          </a:p>
        </p:txBody>
      </p:sp>
      <p:pic>
        <p:nvPicPr>
          <p:cNvPr id="14342" name="Picture 6" descr="What Are Shampoo Bars and Why Are We Switching? | This West Coast Mommy">
            <a:extLst>
              <a:ext uri="{FF2B5EF4-FFF2-40B4-BE49-F238E27FC236}">
                <a16:creationId xmlns:a16="http://schemas.microsoft.com/office/drawing/2014/main" id="{C5397381-C27B-466C-8D8D-21760DD1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44" y="4999132"/>
            <a:ext cx="3193437" cy="16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ertified Organic Cotton Mesh Produce Bags | Set of 6 - Walmart.com">
            <a:extLst>
              <a:ext uri="{FF2B5EF4-FFF2-40B4-BE49-F238E27FC236}">
                <a16:creationId xmlns:a16="http://schemas.microsoft.com/office/drawing/2014/main" id="{05F45D21-BFE4-45BE-8AD7-2A5A0EE5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51" y="2416251"/>
            <a:ext cx="2052670" cy="20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Bacteria on Kitchen Towels">
            <a:extLst>
              <a:ext uri="{FF2B5EF4-FFF2-40B4-BE49-F238E27FC236}">
                <a16:creationId xmlns:a16="http://schemas.microsoft.com/office/drawing/2014/main" id="{EB8331A5-C2A5-4443-9905-E2060B00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43" y="109479"/>
            <a:ext cx="2664240" cy="19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Stainless Steel Tea Infuser - Made By Design™ : Target">
            <a:extLst>
              <a:ext uri="{FF2B5EF4-FFF2-40B4-BE49-F238E27FC236}">
                <a16:creationId xmlns:a16="http://schemas.microsoft.com/office/drawing/2014/main" id="{1D2894C1-D756-4BE7-91A3-F921683FF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r="16360"/>
          <a:stretch/>
        </p:blipFill>
        <p:spPr bwMode="auto">
          <a:xfrm>
            <a:off x="10304343" y="2363305"/>
            <a:ext cx="1506002" cy="215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3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637C-C92E-4C8D-9033-950A8EF4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18" y="5408612"/>
            <a:ext cx="5364163" cy="7524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Work Collectively</a:t>
            </a:r>
          </a:p>
        </p:txBody>
      </p:sp>
      <p:pic>
        <p:nvPicPr>
          <p:cNvPr id="8196" name="Picture 4" descr="Environmentalism | Saving Earth | Encyclopedia Britannica">
            <a:extLst>
              <a:ext uri="{FF2B5EF4-FFF2-40B4-BE49-F238E27FC236}">
                <a16:creationId xmlns:a16="http://schemas.microsoft.com/office/drawing/2014/main" id="{7BF40F59-2338-4A8A-9E67-13D06302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98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5F70-1A57-49AF-A5FA-CA8C8760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A24E-A1CE-477F-8BC2-63158EC56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817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Environmental problems largely stem from our society’s economic structure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Collective political and social actions are required to effect change</a:t>
            </a:r>
          </a:p>
          <a:p>
            <a:endParaRPr lang="en-US" dirty="0"/>
          </a:p>
          <a:p>
            <a:r>
              <a:rPr lang="en-US" dirty="0"/>
              <a:t>Just 100 companies have been the source of more than 70% of GHG emissions</a:t>
            </a:r>
          </a:p>
          <a:p>
            <a:endParaRPr lang="en-US" dirty="0"/>
          </a:p>
          <a:p>
            <a:r>
              <a:rPr lang="en-US" dirty="0"/>
              <a:t>Need for innovative technologies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362" name="Picture 2" descr="Which Companies Are Responsible For the Most Carbon Emissions?">
            <a:extLst>
              <a:ext uri="{FF2B5EF4-FFF2-40B4-BE49-F238E27FC236}">
                <a16:creationId xmlns:a16="http://schemas.microsoft.com/office/drawing/2014/main" id="{C67549BA-EE7F-413E-8951-79EB4CE1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43" y="693683"/>
            <a:ext cx="4928732" cy="25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7 Ways to Encourage Creativity &amp;amp; Innovation On Your Team">
            <a:extLst>
              <a:ext uri="{FF2B5EF4-FFF2-40B4-BE49-F238E27FC236}">
                <a16:creationId xmlns:a16="http://schemas.microsoft.com/office/drawing/2014/main" id="{0E4D375C-B0BE-4C6D-8CCF-874449E05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43" y="3694484"/>
            <a:ext cx="4939666" cy="24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47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question mark on a hardwood floor against a wall">
            <a:extLst>
              <a:ext uri="{FF2B5EF4-FFF2-40B4-BE49-F238E27FC236}">
                <a16:creationId xmlns:a16="http://schemas.microsoft.com/office/drawing/2014/main" id="{10C0CC37-40ED-455C-A582-C13607B3C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47C7B1-E097-4F6B-9ECC-48D03723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136" y="2766218"/>
            <a:ext cx="5728663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bother with individual efforts? </a:t>
            </a:r>
          </a:p>
        </p:txBody>
      </p:sp>
    </p:spTree>
    <p:extLst>
      <p:ext uri="{BB962C8B-B14F-4D97-AF65-F5344CB8AC3E}">
        <p14:creationId xmlns:p14="http://schemas.microsoft.com/office/powerpoint/2010/main" val="383920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D1BD-AFD0-450C-B6B8-81F8874E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</a:t>
            </a:r>
            <a:r>
              <a:rPr lang="en-US" dirty="0">
                <a:sym typeface="Wingdings" panose="05000000000000000000" pitchFamily="2" charset="2"/>
              </a:rPr>
              <a:t> Collective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6215C-A3BA-48CB-941F-E9E647D53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43" y="1737674"/>
            <a:ext cx="6596818" cy="48536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sum of individual’s actions creates meaningful change </a:t>
            </a:r>
          </a:p>
          <a:p>
            <a:endParaRPr lang="en-US" dirty="0"/>
          </a:p>
          <a:p>
            <a:r>
              <a:rPr lang="en-US" dirty="0"/>
              <a:t>As individuals, we can drive down 25-30% of global emissions reductions needed to avoid the worst of climate change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Our individual actions don’t exist in a vacuum</a:t>
            </a:r>
          </a:p>
          <a:p>
            <a:endParaRPr lang="en-US" dirty="0"/>
          </a:p>
          <a:p>
            <a:r>
              <a:rPr lang="en-US" dirty="0"/>
              <a:t>Market your environmentalism (Referral marketing) – our behavior impacts others</a:t>
            </a:r>
          </a:p>
          <a:p>
            <a:endParaRPr lang="en-US" dirty="0"/>
          </a:p>
          <a:p>
            <a:r>
              <a:rPr lang="en-US" dirty="0"/>
              <a:t>VOTE!!! Contact your legislators, stay up to date</a:t>
            </a:r>
          </a:p>
          <a:p>
            <a:pPr lvl="1"/>
            <a:r>
              <a:rPr lang="en-US" dirty="0"/>
              <a:t>Connecticut League of Conservation Voters</a:t>
            </a:r>
          </a:p>
        </p:txBody>
      </p:sp>
      <p:pic>
        <p:nvPicPr>
          <p:cNvPr id="16386" name="Picture 2" descr="Apple Downside Up | WIRED">
            <a:extLst>
              <a:ext uri="{FF2B5EF4-FFF2-40B4-BE49-F238E27FC236}">
                <a16:creationId xmlns:a16="http://schemas.microsoft.com/office/drawing/2014/main" id="{7F3E28D6-7F0B-430C-A01C-899AE6CB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85" y="4470444"/>
            <a:ext cx="38100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ontext-dependent behavior can make cooperation flourish | Penn Today">
            <a:extLst>
              <a:ext uri="{FF2B5EF4-FFF2-40B4-BE49-F238E27FC236}">
                <a16:creationId xmlns:a16="http://schemas.microsoft.com/office/drawing/2014/main" id="{4D01FD11-3A07-4727-8A86-8AA12550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19" y="1084673"/>
            <a:ext cx="4374932" cy="291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71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42E1-FB5A-42A3-970E-AC91D0BB8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500" y="5444060"/>
            <a:ext cx="4965700" cy="955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100" i="1" dirty="0"/>
              <a:t>“It’s the little things that citizens do. That’s what will make the difference. My little thing is planting trees. ” </a:t>
            </a:r>
            <a:r>
              <a:rPr lang="en-US" sz="2100" dirty="0"/>
              <a:t>– Wangari Maathai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2223E8-CD35-44A5-8958-8EB48F9ABC87}"/>
              </a:ext>
            </a:extLst>
          </p:cNvPr>
          <p:cNvSpPr txBox="1">
            <a:spLocks/>
          </p:cNvSpPr>
          <p:nvPr/>
        </p:nvSpPr>
        <p:spPr>
          <a:xfrm>
            <a:off x="828673" y="187152"/>
            <a:ext cx="4813301" cy="1085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i="1" dirty="0"/>
              <a:t>“What you do makes a difference, and you have to decide what kind of difference you want to make.” – </a:t>
            </a:r>
            <a:r>
              <a:rPr lang="en-US" sz="2300" dirty="0"/>
              <a:t>Jane Goodall</a:t>
            </a:r>
            <a:r>
              <a:rPr lang="en-US" sz="2300" i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122" name="Picture 2" descr="British primatologist Jane Goodall in the science museum CosmoCaixa of Barcelona in 2018.">
            <a:extLst>
              <a:ext uri="{FF2B5EF4-FFF2-40B4-BE49-F238E27FC236}">
                <a16:creationId xmlns:a16="http://schemas.microsoft.com/office/drawing/2014/main" id="{0BF70CA5-974F-40C0-BA64-7C4614FEF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 b="3829"/>
          <a:stretch/>
        </p:blipFill>
        <p:spPr bwMode="auto">
          <a:xfrm>
            <a:off x="1247245" y="1266652"/>
            <a:ext cx="3976159" cy="513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angari Maathai - Top 10 Nobel Prize Controversies - TIME">
            <a:extLst>
              <a:ext uri="{FF2B5EF4-FFF2-40B4-BE49-F238E27FC236}">
                <a16:creationId xmlns:a16="http://schemas.microsoft.com/office/drawing/2014/main" id="{9F19EAC5-76B6-49E8-AFC8-744E035B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66700"/>
            <a:ext cx="3770665" cy="502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F7B-65DA-4096-82FA-8E67858C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Questions/Discussion</a:t>
            </a:r>
          </a:p>
        </p:txBody>
      </p:sp>
    </p:spTree>
    <p:extLst>
      <p:ext uri="{BB962C8B-B14F-4D97-AF65-F5344CB8AC3E}">
        <p14:creationId xmlns:p14="http://schemas.microsoft.com/office/powerpoint/2010/main" val="989767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6654-31FB-4275-91C2-0EC2A5B8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018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335DD-96DA-46E6-8A3A-D30C1D69E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0140"/>
            <a:ext cx="10515600" cy="5638800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Images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4625" lvl="0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hlinkClick r:id="rId2"/>
              </a:rPr>
              <a:t>https://www.culinarynutrition.com/how-to-reduce-food-waste-best-zero-waste-recipes/</a:t>
            </a:r>
            <a:r>
              <a:rPr lang="en-US" sz="2300" dirty="0">
                <a:solidFill>
                  <a:srgbClr val="000000"/>
                </a:solidFill>
                <a:effectLst/>
              </a:rPr>
              <a:t> → Food waste</a:t>
            </a:r>
          </a:p>
          <a:p>
            <a:pPr marL="174625" lvl="0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hlinkClick r:id="rId3"/>
              </a:rPr>
              <a:t>https://eatforum.org/learn-and-discover/the-planetary-health-diet/</a:t>
            </a:r>
            <a:r>
              <a:rPr lang="en-US" sz="2300" dirty="0">
                <a:solidFill>
                  <a:srgbClr val="000000"/>
                </a:solidFill>
                <a:effectLst/>
              </a:rPr>
              <a:t> → Planetarian </a:t>
            </a:r>
          </a:p>
          <a:p>
            <a:pPr marL="174625" lvl="0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hlinkClick r:id="rId4"/>
              </a:rPr>
              <a:t>https://www.nytimes.com/2020/03/25/science/jane-goodall-coronavirus.html</a:t>
            </a:r>
            <a:r>
              <a:rPr lang="en-US" sz="2300" dirty="0">
                <a:solidFill>
                  <a:srgbClr val="000000"/>
                </a:solidFill>
                <a:effectLst/>
              </a:rPr>
              <a:t> → Jane Goodall</a:t>
            </a:r>
          </a:p>
          <a:p>
            <a:pPr marL="174625" lvl="0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hlinkClick r:id="rId5"/>
              </a:rPr>
              <a:t>https://greentomato.club/2021/07/27/your-guide-to-sustainability/</a:t>
            </a:r>
            <a:r>
              <a:rPr lang="en-US" sz="2300" dirty="0">
                <a:solidFill>
                  <a:srgbClr val="000000"/>
                </a:solidFill>
                <a:effectLst/>
              </a:rPr>
              <a:t> → Title slide</a:t>
            </a:r>
            <a:br>
              <a:rPr lang="en-US" sz="2300" dirty="0">
                <a:solidFill>
                  <a:srgbClr val="000000"/>
                </a:solidFill>
                <a:effectLst/>
              </a:rPr>
            </a:br>
            <a:endParaRPr lang="en-US" sz="23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</a:rPr>
              <a:t>Transport: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6"/>
              </a:rPr>
              <a:t>https://tomorrow.city/a/an-efficient-public-transport-system-transforms-a-city-into-a-smart-city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7"/>
              </a:rPr>
              <a:t>https://www.irishtimes.com/business/innovation/how-airlines-are-working-to-reduce-their-co2-one-olive-at-a-time-1.4187942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8"/>
              </a:rPr>
              <a:t>https://businessupside.com/2020/10/06/shift-in-the-us-carpooling-market-a-car-pool-detail/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9"/>
              </a:rPr>
              <a:t>https://urbanmobilitycourses.eu/courses/designing-the-cycling-city/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23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</a:rPr>
              <a:t>Minimalism: </a:t>
            </a:r>
            <a:r>
              <a:rPr lang="en-US" sz="2300" u="sng" dirty="0">
                <a:solidFill>
                  <a:srgbClr val="1155CC"/>
                </a:solidFill>
                <a:effectLst/>
                <a:hlinkClick r:id="rId10"/>
              </a:rPr>
              <a:t>https://www.decoist.com/cozy-minimalism/?chrome=1</a:t>
            </a:r>
            <a:r>
              <a:rPr lang="en-US" sz="2300" dirty="0">
                <a:solidFill>
                  <a:srgbClr val="000000"/>
                </a:solidFill>
                <a:effectLst/>
              </a:rPr>
              <a:t> </a:t>
            </a: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23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</a:rPr>
              <a:t>Activism: </a:t>
            </a:r>
            <a:r>
              <a:rPr lang="en-US" sz="2300" u="sng" dirty="0">
                <a:solidFill>
                  <a:srgbClr val="1155CC"/>
                </a:solidFill>
                <a:effectLst/>
                <a:hlinkClick r:id="rId11"/>
              </a:rPr>
              <a:t>https://www.britannica.com/explore/savingearth/environmentalism</a:t>
            </a:r>
            <a:r>
              <a:rPr lang="en-US" sz="2300" dirty="0">
                <a:solidFill>
                  <a:srgbClr val="000000"/>
                </a:solidFill>
                <a:effectLst/>
              </a:rPr>
              <a:t> </a:t>
            </a: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23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</a:rPr>
              <a:t>Intro slide: </a:t>
            </a:r>
            <a:r>
              <a:rPr lang="en-US" sz="2300" u="sng" dirty="0">
                <a:solidFill>
                  <a:srgbClr val="1155CC"/>
                </a:solidFill>
                <a:effectLst/>
                <a:hlinkClick r:id="rId12"/>
              </a:rPr>
              <a:t>https://www.volvogroup.com/en/sustainability.html</a:t>
            </a:r>
            <a:r>
              <a:rPr lang="en-US" sz="2300" dirty="0">
                <a:solidFill>
                  <a:srgbClr val="000000"/>
                </a:solidFill>
                <a:effectLst/>
              </a:rPr>
              <a:t> </a:t>
            </a: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23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</a:rPr>
              <a:t>Food waste: </a:t>
            </a:r>
          </a:p>
          <a:p>
            <a:pPr marL="631825" lvl="1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hlinkClick r:id="rId13"/>
              </a:rPr>
              <a:t>https://www.pasadenastarnews.com/2018/02/20/heres-how-food-waste-at-uci-some-supermarkets-is-being-converted-into-electricity/</a:t>
            </a:r>
            <a:r>
              <a:rPr lang="en-US" sz="2300" dirty="0">
                <a:solidFill>
                  <a:srgbClr val="000000"/>
                </a:solidFill>
                <a:effectLst/>
              </a:rPr>
              <a:t> 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4"/>
              </a:rPr>
              <a:t>https://earth.stanford.edu/news/when-food-waste-becomes-pollutant</a:t>
            </a:r>
            <a:endParaRPr lang="en-US" sz="2300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5"/>
              </a:rPr>
              <a:t>https://www.sandravalvassori.com/how-to-organize-your-fridge-a-6-step-guide/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23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</a:rPr>
              <a:t>Lawn care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6"/>
              </a:rPr>
              <a:t>https://www.minnehahacreek.org/blog/5-tips-keeping-our-waters-clean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7"/>
              </a:rPr>
              <a:t>https://www.insider.com/guides/home/best-electric-lawn-mower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8"/>
              </a:rPr>
              <a:t>https://www.sunset.com/garden/garden-basics/plant-no-mow-lawn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2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9"/>
              </a:rPr>
              <a:t>https://www.ecolandscaping.org/12/landscaping-for-wildlife/beneficialspollinators/protecting-providing-nesting-native-bees-wasps/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174625" lvl="0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3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</a:rPr>
              <a:t>Travel carbon conscious images</a:t>
            </a:r>
          </a:p>
          <a:p>
            <a:pPr marL="174625" lvl="1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20"/>
              </a:rPr>
              <a:t>http://madeinatlantis.com/amsterdam/amsterdam-walking-around-the-town/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174625" lvl="1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21"/>
              </a:rPr>
              <a:t>https://www.generalkinematics.com/blog/electric-vehicles-and-the-effect-on-the-metal-market/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174625" lvl="1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22"/>
              </a:rPr>
              <a:t>https://www.bbc.com/news/science-environment-49349566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174625" lvl="1" indent="-174625" fontAlgn="base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3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23"/>
              </a:rPr>
              <a:t>https://earthjustice.org/news/press/2014/epa-announces-first-steps-to-cut-carbon-pollution-from-aircraft</a:t>
            </a:r>
            <a:r>
              <a:rPr lang="en-US" sz="23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 </a:t>
            </a:r>
          </a:p>
          <a:p>
            <a:pPr marL="174625" lvl="0" indent="-174625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440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30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6654-31FB-4275-91C2-0EC2A5B8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018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Sources </a:t>
            </a:r>
            <a:r>
              <a:rPr lang="en-US" sz="2000" dirty="0"/>
              <a:t>(Continued)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335DD-96DA-46E6-8A3A-D30C1D69E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4144"/>
            <a:ext cx="10515600" cy="5610496"/>
          </a:xfrm>
        </p:spPr>
        <p:txBody>
          <a:bodyPr>
            <a:normAutofit fontScale="25000" lnSpcReduction="20000"/>
          </a:bodyPr>
          <a:lstStyle/>
          <a:p>
            <a:pPr marL="0" lvl="0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</a:rPr>
              <a:t>Minimalism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2"/>
              </a:rPr>
              <a:t>https://visuresolutions.com/visure-requirements-reusability/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3"/>
              </a:rPr>
              <a:t>https://www.kolbetimes.com/minimalism-documentary-important-things/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4"/>
              </a:rPr>
              <a:t>https://www.vox.com/energy-and-environment/2017/12/1/16718844/green-consumers-climate-change</a:t>
            </a:r>
            <a:endParaRPr lang="en-US" sz="4000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44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</a:rPr>
              <a:t>Collective action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5"/>
              </a:rPr>
              <a:t>https://blog.bonus.ly/creating-innovative-teams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6"/>
              </a:rPr>
              <a:t>https://www.visualcapitalist.com/companies-carbon-emissions/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0" marR="0" lvl="1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4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lvl="0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7200" dirty="0">
                <a:solidFill>
                  <a:srgbClr val="000000"/>
                </a:solidFill>
                <a:effectLst/>
              </a:rPr>
              <a:t>Quotes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7"/>
              </a:rPr>
              <a:t>https://curious.earth/blog/climate-change-quotes/#:~:text=%E2%80%9CBy%20polluting%20the%20oceans%2C%20not,there%20is%20no%20planet%20B.%E2%80%9D&amp;text=%E2%80%9CWe%20are%20the%20first%20generation,can%20do%20something%20about%20it.%E2%80%9D&amp;text=%E2%80%9CBelieve%20in%20the%20power%20of%20your%20own%20voice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 </a:t>
            </a:r>
          </a:p>
          <a:p>
            <a:pPr marL="631825" lvl="1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ea typeface="Calibri" panose="020F0502020204030204" pitchFamily="34" charset="0"/>
                <a:hlinkClick r:id="rId8"/>
              </a:rPr>
              <a:t>https://www.yourtango.com/2018313744/best-environmental-quotes-save-the-earth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</a:p>
          <a:p>
            <a:pPr marL="631825" lvl="1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en-US" sz="4000">
              <a:solidFill>
                <a:srgbClr val="000000"/>
              </a:solidFill>
            </a:endParaRPr>
          </a:p>
          <a:p>
            <a:pPr marL="0" indent="0" fontAlgn="base">
              <a:lnSpc>
                <a:spcPts val="13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en-US" sz="4400">
                <a:solidFill>
                  <a:srgbClr val="000000"/>
                </a:solidFill>
                <a:effectLst/>
              </a:rPr>
              <a:t>Food </a:t>
            </a:r>
            <a:r>
              <a:rPr lang="en-US" sz="4400" dirty="0">
                <a:solidFill>
                  <a:srgbClr val="000000"/>
                </a:solidFill>
                <a:effectLst/>
              </a:rPr>
              <a:t>Waste: </a:t>
            </a:r>
            <a:r>
              <a:rPr lang="en-US" sz="4400" u="sng" dirty="0">
                <a:solidFill>
                  <a:srgbClr val="1155CC"/>
                </a:solidFill>
                <a:effectLst/>
                <a:hlinkClick r:id="rId9"/>
              </a:rPr>
              <a:t>https://www.fao.org/fileadmin/templates/nr/sustainability_pathways/docs/FWF_and_climate_change.pdf</a:t>
            </a:r>
            <a:endParaRPr lang="en-US" sz="4400" dirty="0">
              <a:solidFill>
                <a:srgbClr val="000000"/>
              </a:solidFill>
              <a:effectLst/>
            </a:endParaRP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0"/>
              </a:rPr>
              <a:t>https://www.worldwildlife.org/stories/fight-climate-change-by-preventing-food-waste#:~:text=But%20wasted%20food%20isn't,more%20potent%20than%20carbon%20dioxide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 </a:t>
            </a:r>
          </a:p>
          <a:p>
            <a:pPr marL="0" lvl="1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0" lvl="0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</a:rPr>
              <a:t>Meat and Dairy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1"/>
              </a:rPr>
              <a:t>https://www.smithsonianmag.com/travel/is-the-livestock-industry-destroying-the-planet-11308007/#:~:text=A%20212%2Dpage%20online%20report,by%20livestock%20feed%20crop%20cultivation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pPr marL="174625" lvl="1" indent="-174625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4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1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</a:rPr>
              <a:t>Waste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2"/>
              </a:rPr>
              <a:t>https://www.theguardian.com/environment/2021/dec/01/deluge-of-plastic-waste-us-is-worlds-biggest-plastic-polluter#:~:text=Plastic%20waste%20has%20increased%20sharply,for%20every%20person%20in%20America.&amp;text=Much%20of%20this%20plastic%20ends,streams%2C%20in%20the%20world's%20oceans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 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2"/>
              </a:rPr>
              <a:t>https://www.theguardian.com/environment/2021/dec/01/deluge-of-plastic-waste-us-is-worlds-biggest-plastic-polluter#:~:text=Plastic%20waste%20has%20increased%20sharply,for%20every%20person%20in%20America.&amp;text=Much%20of%20this%20plastic%20ends,streams%2C%20in%20the%20world's%20oceans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 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1155CC"/>
                </a:solidFill>
                <a:effectLst/>
                <a:cs typeface="Times New Roman" panose="02020603050405020304" pitchFamily="18" charset="0"/>
                <a:hlinkClick r:id="rId13"/>
              </a:rPr>
              <a:t>https://news.climate.columbia.edu/2020/12/16/buying-stuff-drives-climate-change /</a:t>
            </a:r>
            <a:r>
              <a:rPr lang="en-US" sz="400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 </a:t>
            </a:r>
          </a:p>
          <a:p>
            <a:pPr marL="0" lvl="0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4400" dirty="0">
              <a:solidFill>
                <a:srgbClr val="000000"/>
              </a:solidFill>
              <a:effectLst/>
            </a:endParaRPr>
          </a:p>
          <a:p>
            <a:pPr marL="0" lvl="0" indent="0" fontAlgn="base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</a:rPr>
              <a:t>Activism</a:t>
            </a:r>
          </a:p>
          <a:p>
            <a:pPr marL="631825" lvl="2" indent="-174625" fontAlgn="base">
              <a:lnSpc>
                <a:spcPts val="1300"/>
              </a:lnSpc>
              <a:spcBef>
                <a:spcPts val="0"/>
              </a:spcBef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400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  <a:hlinkClick r:id="rId14"/>
              </a:rPr>
              <a:t>https://fleximize.com/articles/011784/power-of-referral-marketing#:~:text=What%20is%20referral%20marketing%3F,promote%20your%20business%20for%20you </a:t>
            </a:r>
            <a:r>
              <a:rPr lang="en-US" sz="4000" u="sng" dirty="0">
                <a:solidFill>
                  <a:srgbClr val="1155C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https://www.wired.com/2004/06/apple-downside-/</a:t>
            </a:r>
            <a:r>
              <a:rPr lang="en-US" sz="40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 </a:t>
            </a:r>
            <a:endParaRPr lang="en-US" sz="4000" u="sng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  <a:hlinkClick r:id="rId14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5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he Planetary Health Diet - EAT">
            <a:extLst>
              <a:ext uri="{FF2B5EF4-FFF2-40B4-BE49-F238E27FC236}">
                <a16:creationId xmlns:a16="http://schemas.microsoft.com/office/drawing/2014/main" id="{F5BE92B7-EEBF-4FEE-8FA1-FD64CF1D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" y="-103414"/>
            <a:ext cx="7124700" cy="71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6FC75ED-72E9-4A18-8B1E-DFEE985BB3D0}"/>
              </a:ext>
            </a:extLst>
          </p:cNvPr>
          <p:cNvSpPr txBox="1">
            <a:spLocks/>
          </p:cNvSpPr>
          <p:nvPr/>
        </p:nvSpPr>
        <p:spPr>
          <a:xfrm>
            <a:off x="8229600" y="2766218"/>
            <a:ext cx="3227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Planetarian Diet</a:t>
            </a:r>
          </a:p>
        </p:txBody>
      </p:sp>
    </p:spTree>
    <p:extLst>
      <p:ext uri="{BB962C8B-B14F-4D97-AF65-F5344CB8AC3E}">
        <p14:creationId xmlns:p14="http://schemas.microsoft.com/office/powerpoint/2010/main" val="410436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F3DE5-371E-43E7-B915-9675B2D44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4CB6B-832F-41DD-9097-035BF8C2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4755405" cy="4351338"/>
          </a:xfrm>
        </p:spPr>
        <p:txBody>
          <a:bodyPr>
            <a:normAutofit/>
          </a:bodyPr>
          <a:lstStyle/>
          <a:p>
            <a:r>
              <a:rPr lang="en-US" sz="2200" dirty="0"/>
              <a:t>26% of Earth’s terrestrial surface is used for livestock grazing</a:t>
            </a:r>
          </a:p>
          <a:p>
            <a:endParaRPr lang="en-US" sz="2200" dirty="0"/>
          </a:p>
          <a:p>
            <a:r>
              <a:rPr lang="en-US" sz="2200" dirty="0"/>
              <a:t>Livestock production uses nearly 80% of global agricultural land</a:t>
            </a:r>
          </a:p>
          <a:p>
            <a:endParaRPr lang="en-US" sz="2200" dirty="0"/>
          </a:p>
          <a:p>
            <a:r>
              <a:rPr lang="en-US" sz="2200" dirty="0"/>
              <a:t>Meat accounts for nearly 60% of all Greenhouse Gases (GHGs) from food</a:t>
            </a:r>
          </a:p>
          <a:p>
            <a:endParaRPr lang="en-US" sz="2200" dirty="0"/>
          </a:p>
          <a:p>
            <a:r>
              <a:rPr lang="en-US" sz="2200" dirty="0"/>
              <a:t>Meat and Dairy only make up 18% of global caloric intake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arbon Footprint Factsheet | Center for Sustainable Systems">
            <a:extLst>
              <a:ext uri="{FF2B5EF4-FFF2-40B4-BE49-F238E27FC236}">
                <a16:creationId xmlns:a16="http://schemas.microsoft.com/office/drawing/2014/main" id="{A483C6E7-F69A-429E-A403-4A5B462A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751" y="76337"/>
            <a:ext cx="4286092" cy="276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nt-based Food Finds Its Way Into Post-pandemic Menu - Reporting ASEAN -  Voices and views from within Southeast Asia">
            <a:extLst>
              <a:ext uri="{FF2B5EF4-FFF2-40B4-BE49-F238E27FC236}">
                <a16:creationId xmlns:a16="http://schemas.microsoft.com/office/drawing/2014/main" id="{FE7CA4F4-B30E-4853-991D-D157BFD1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11525" r="17076" b="20566"/>
          <a:stretch/>
        </p:blipFill>
        <p:spPr bwMode="auto">
          <a:xfrm>
            <a:off x="5885001" y="2982836"/>
            <a:ext cx="6190144" cy="38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5EA7-19BD-44DC-A0B5-F75D95FB8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6E6B7-151C-431D-9814-4BE7220B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076"/>
            <a:ext cx="6760989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Commit to one meatless meal a day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Drop one type of meat at a time – start with beef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Protein from a variety of plant-based sources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B12 vitamin supplement if you go vegan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3074" name="Picture 2" descr="25 Best Vegan Protein Sources for Plant-Based Diets - Guide to Vegan">
            <a:extLst>
              <a:ext uri="{FF2B5EF4-FFF2-40B4-BE49-F238E27FC236}">
                <a16:creationId xmlns:a16="http://schemas.microsoft.com/office/drawing/2014/main" id="{92886F7A-57BD-4F64-9FEB-10D253D0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89" y="272303"/>
            <a:ext cx="4210390" cy="631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220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9448-D780-4384-9918-E50AD48B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2" y="487760"/>
            <a:ext cx="25635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Reduce Food Waste</a:t>
            </a:r>
          </a:p>
        </p:txBody>
      </p:sp>
      <p:pic>
        <p:nvPicPr>
          <p:cNvPr id="2054" name="Picture 6" descr="14,040 Food Waste Illustrations &amp;amp; Clip Art - iStock">
            <a:extLst>
              <a:ext uri="{FF2B5EF4-FFF2-40B4-BE49-F238E27FC236}">
                <a16:creationId xmlns:a16="http://schemas.microsoft.com/office/drawing/2014/main" id="{62E36DEA-80E6-45E5-A4F2-36B67C878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12123" r="22585" b="9959"/>
          <a:stretch/>
        </p:blipFill>
        <p:spPr bwMode="auto">
          <a:xfrm>
            <a:off x="801736" y="2182587"/>
            <a:ext cx="3084464" cy="447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22 Ways to Reduce Food Waste + Easy Zero-Waste Recipes">
            <a:extLst>
              <a:ext uri="{FF2B5EF4-FFF2-40B4-BE49-F238E27FC236}">
                <a16:creationId xmlns:a16="http://schemas.microsoft.com/office/drawing/2014/main" id="{C9881433-C28D-42F2-BB98-2FC163CA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34" y="19455"/>
            <a:ext cx="7716466" cy="683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12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96519-E13F-4CA4-95BF-FC2DDED4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3A4A4-C4CF-4C68-B446-5C495B25B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072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food goes to landfill and rots, it produces methane (25x 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Global food loss &amp; waste generate ~8% of anthropogenic GHGs</a:t>
            </a:r>
          </a:p>
          <a:p>
            <a:endParaRPr lang="en-US" dirty="0"/>
          </a:p>
          <a:p>
            <a:r>
              <a:rPr lang="en-US" dirty="0"/>
              <a:t>Estimated one-third of all the food produced globally goes to waste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Production of lost/wasted food = 32.6 mil cars on the road of GHGs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0" name="Picture 4" descr="Here&amp;#39;s how food waste at UCI, some supermarkets is being converted into  electricity – Pasadena Star News">
            <a:extLst>
              <a:ext uri="{FF2B5EF4-FFF2-40B4-BE49-F238E27FC236}">
                <a16:creationId xmlns:a16="http://schemas.microsoft.com/office/drawing/2014/main" id="{6FC06813-6E15-4678-AB2C-0608B4909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24" y="3587794"/>
            <a:ext cx="4671826" cy="310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od waste is a global issue. Here&amp;#39;s how 2 Singapore startups are working  to fight it - AFN">
            <a:extLst>
              <a:ext uri="{FF2B5EF4-FFF2-40B4-BE49-F238E27FC236}">
                <a16:creationId xmlns:a16="http://schemas.microsoft.com/office/drawing/2014/main" id="{67C86FD4-FADF-40DD-B35A-E01983BF9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74" y="268349"/>
            <a:ext cx="4671826" cy="311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9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3F04-7F65-4603-93A0-74FB89FE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67BEA-59F1-4D5A-8DFB-7FA5B64B1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8055"/>
            <a:ext cx="494459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Buy less &amp; more frequently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Be careful when buying in bulk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Purchase imperfect foods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US" b="0" i="0" dirty="0">
                <a:effectLst/>
              </a:rPr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34" name="Picture 14" descr="Bay Tech Label - Food Date Labels Get An Update">
            <a:extLst>
              <a:ext uri="{FF2B5EF4-FFF2-40B4-BE49-F238E27FC236}">
                <a16:creationId xmlns:a16="http://schemas.microsoft.com/office/drawing/2014/main" id="{08BC2F9E-F068-40D9-A095-1C4500A3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09" y="0"/>
            <a:ext cx="5986692" cy="686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9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4A195-911B-4C6D-9EE2-5780E8D2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5" y="317827"/>
            <a:ext cx="10515600" cy="1325563"/>
          </a:xfrm>
        </p:spPr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56CE-F0EE-4825-9A51-3EB6C3E79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22" y="1643390"/>
            <a:ext cx="2365353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Take stock of your fridge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Freezer</a:t>
            </a:r>
            <a:r>
              <a:rPr lang="en-US" dirty="0">
                <a:sym typeface="Wingdings" panose="05000000000000000000" pitchFamily="2" charset="2"/>
              </a:rPr>
              <a:t> &lt;0</a:t>
            </a:r>
            <a:r>
              <a:rPr lang="en-US" b="0" i="0" dirty="0">
                <a:effectLst/>
              </a:rPr>
              <a:t>°F, Fridge</a:t>
            </a:r>
            <a:r>
              <a:rPr lang="en-US" b="0" i="0" dirty="0">
                <a:effectLst/>
                <a:sym typeface="Wingdings" panose="05000000000000000000" pitchFamily="2" charset="2"/>
              </a:rPr>
              <a:t> &lt;4</a:t>
            </a:r>
            <a:r>
              <a:rPr lang="en-US" dirty="0">
                <a:sym typeface="Wingdings" panose="05000000000000000000" pitchFamily="2" charset="2"/>
              </a:rPr>
              <a:t>0</a:t>
            </a:r>
            <a:r>
              <a:rPr lang="en-US" b="0" i="0" dirty="0">
                <a:effectLst/>
              </a:rPr>
              <a:t>°F</a:t>
            </a:r>
          </a:p>
          <a:p>
            <a:pPr>
              <a:lnSpc>
                <a:spcPct val="100000"/>
              </a:lnSpc>
            </a:pPr>
            <a:endParaRPr lang="en-US" b="0" i="0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US" b="0" i="0" dirty="0">
                <a:effectLst/>
              </a:rPr>
              <a:t>Compost!</a:t>
            </a:r>
            <a:endParaRPr lang="en-US" dirty="0"/>
          </a:p>
        </p:txBody>
      </p:sp>
      <p:pic>
        <p:nvPicPr>
          <p:cNvPr id="15" name="Picture 2" descr="How To Organize Your Fridge - A 6 Step Guide - Sandra Valvassori">
            <a:extLst>
              <a:ext uri="{FF2B5EF4-FFF2-40B4-BE49-F238E27FC236}">
                <a16:creationId xmlns:a16="http://schemas.microsoft.com/office/drawing/2014/main" id="{4FCB5A1B-B04B-41AC-A3E8-143C7A781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r="5874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posting 101: What, Why &amp;amp; How to Compost at Home ~ Homestead and Chill">
            <a:extLst>
              <a:ext uri="{FF2B5EF4-FFF2-40B4-BE49-F238E27FC236}">
                <a16:creationId xmlns:a16="http://schemas.microsoft.com/office/drawing/2014/main" id="{27243308-EFFD-40B9-915F-1976072EC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14179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360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1451</Words>
  <Application>Microsoft Office PowerPoint</Application>
  <PresentationFormat>Widescreen</PresentationFormat>
  <Paragraphs>209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Symbol</vt:lpstr>
      <vt:lpstr>Office Theme</vt:lpstr>
      <vt:lpstr>What Can  I Do? </vt:lpstr>
      <vt:lpstr>Introduction</vt:lpstr>
      <vt:lpstr>PowerPoint Presentation</vt:lpstr>
      <vt:lpstr>Why? </vt:lpstr>
      <vt:lpstr>How?</vt:lpstr>
      <vt:lpstr>Reduce Food Waste</vt:lpstr>
      <vt:lpstr>Why?</vt:lpstr>
      <vt:lpstr>How?</vt:lpstr>
      <vt:lpstr>How?</vt:lpstr>
      <vt:lpstr>Natural Yard-Care</vt:lpstr>
      <vt:lpstr>Why?</vt:lpstr>
      <vt:lpstr>How?</vt:lpstr>
      <vt:lpstr>How?</vt:lpstr>
      <vt:lpstr>Travel Carbon- Conscious</vt:lpstr>
      <vt:lpstr>Why?</vt:lpstr>
      <vt:lpstr>How?</vt:lpstr>
      <vt:lpstr>Aspire to Minimalism</vt:lpstr>
      <vt:lpstr>Why?</vt:lpstr>
      <vt:lpstr>How?</vt:lpstr>
      <vt:lpstr>How?</vt:lpstr>
      <vt:lpstr>Work Collectively</vt:lpstr>
      <vt:lpstr>Why?</vt:lpstr>
      <vt:lpstr>Why bother with individual efforts? </vt:lpstr>
      <vt:lpstr>Individual  Collective</vt:lpstr>
      <vt:lpstr>PowerPoint Presentation</vt:lpstr>
      <vt:lpstr>Questions/Discussion</vt:lpstr>
      <vt:lpstr>Sources </vt:lpstr>
      <vt:lpstr>Sources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 I Do? </dc:title>
  <dc:creator>Bonitz, Thomas</dc:creator>
  <cp:lastModifiedBy>Marj Chapman</cp:lastModifiedBy>
  <cp:revision>14</cp:revision>
  <cp:lastPrinted>2022-02-22T03:44:15Z</cp:lastPrinted>
  <dcterms:created xsi:type="dcterms:W3CDTF">2022-02-10T01:09:46Z</dcterms:created>
  <dcterms:modified xsi:type="dcterms:W3CDTF">2022-03-06T01:15:32Z</dcterms:modified>
</cp:coreProperties>
</file>